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5" r:id="rId13"/>
    <p:sldId id="264" r:id="rId14"/>
    <p:sldId id="266" r:id="rId15"/>
    <p:sldId id="267" r:id="rId16"/>
    <p:sldId id="268" r:id="rId17"/>
    <p:sldId id="269" r:id="rId18"/>
    <p:sldId id="271" r:id="rId19"/>
    <p:sldId id="270" r:id="rId20"/>
    <p:sldId id="272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90" autoAdjust="0"/>
    <p:restoredTop sz="94660"/>
  </p:normalViewPr>
  <p:slideViewPr>
    <p:cSldViewPr snapToGrid="0">
      <p:cViewPr>
        <p:scale>
          <a:sx n="66" d="100"/>
          <a:sy n="66" d="100"/>
        </p:scale>
        <p:origin x="1916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31B-0C60-4E20-9B1F-BAC02B0443D9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C38D9-7359-4DC2-8D0E-A0E8338E5B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86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474AE2-CF9F-D47F-1009-CBEE0A566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4932BE-FFA2-A8F2-4B9C-76B22EF83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993EC5-847E-846A-1C8F-74807A44A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B2DB22-1712-C226-B6F3-E2B1F919F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36261D-D736-7B0B-AF98-139B04B6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75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257099-FA8A-27BA-4F22-D18A56053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E43F5D-FC02-1F70-ED08-31300B0FC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0C8414-C386-00B8-687C-ACB8965F7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9E3D77-5960-BF3F-AEA1-C7F5303F5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6E3025-F67E-FE8C-A1C5-60850FB33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55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8E8E3E-28B5-BB52-5B3B-58A879089E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A878D8-42C4-A68C-6BEF-33CF8B3A7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2FF597-FEC8-9C7E-264E-A6FF0EC5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D9CF8D-1EA9-7B4D-1748-DDC5B92D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D86662-6623-750F-A634-4D8967F7C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248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C36F8E-F2AD-0B51-8472-C6A76BC9A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2CB731-747B-40D3-F69A-68B2C38C1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ECD133-4663-C093-F151-40E09BA72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2B1455-7B6F-5E58-9D62-18F54AE5F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E43C84-A731-CC31-EE34-E54D9046C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532FA3-602F-4949-8B4E-C29CFCA3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FDC90B-C83E-4770-29CB-7FA8CE8B4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A99DFC-E0B1-645F-65D7-A838D951C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F3803A-A76E-DE94-D31B-B8542155D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DCD426-C13C-B514-1765-9426F3404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680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7F88C-060C-BF28-7FD3-8265D636D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C057AC-0448-64F0-5DB1-9192A1762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93E05E-9D76-C224-AF37-A5D807363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C39274-5753-BB39-64D1-E2D6994BA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B098F4-68A1-4E7F-F53C-0F603D3C2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A92C94-86A7-DB81-9DF8-CAACEBCD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24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23A52A-0787-4136-8AE1-B14083489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9EEC2E-3FE3-E321-167B-B8D3344BA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FB95C0-5F65-A903-47FC-B1F2B8A426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A115B3F-C86E-A7D1-3768-E1597993B1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49429F-E986-9295-81C1-5C0755805C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48880A-3E0D-E06C-3AAF-CDAA69F96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4300B6-7FAD-D4CF-B323-6082FB22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27F923-E9D5-78C9-E0B3-00462F186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274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D4D78-7DEA-9BB2-20E0-5F6F227BF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9947A4-F133-8C6D-704F-63AA80610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138027-98CB-E786-4FF8-373A2572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B0200A-58D6-186F-BB56-2157B5F42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597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4B8AE1-9D5F-B785-F6DA-8130E3E5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C5F9B-773B-5166-EA55-7C427085C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45D2AE-062B-2316-2A8D-3D8F3796D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07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0E6408-9311-3098-0984-1C1576F7E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1CFEDA-0773-36F2-1892-CE72207B6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CEF5F2-6073-9ADC-1E44-32C180D765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3AF6AF-C2F0-1B74-5B42-6DDE9640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45E847-72FF-8998-FF41-BD7ABF641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0460D8-E77D-88ED-D89B-792BF3F23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85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87FFE2-1324-B6DB-A6BB-86E0707EF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A69B332-2A4A-F591-C358-2477DCC400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E00804-C382-5FC0-1EAB-8043C19C7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CF9DE9-77A0-0CE6-78E4-1A787F1A3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DEF618-89C0-772E-E746-3EE3A3811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DE2DA2-B880-27F4-D68B-24C45F78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60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1B3016-D860-38B9-6C58-3CAE2189D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5C8F5B-D613-DF79-C2C1-CA1CD945D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0CCDF-660C-B695-3C55-121C5B7972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65C31-21D7-4805-B144-009F77C833FE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98C450-89C9-C7A4-5B28-0C36CACBB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CC4AF9-BE44-4750-34BF-ACCB1AC1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A38F-CE07-4A72-AB34-029C4E9A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196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6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3.jpeg"/><Relationship Id="rId7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ipa.re.kr/site/kipa/event/selectWorkList.do" TargetMode="External"/><Relationship Id="rId2" Type="http://schemas.openxmlformats.org/officeDocument/2006/relationships/hyperlink" Target="https://tncfoundation.org/Notice/?q=YToxOntzOjEyOiJrZXl3b3JkX3R5cGUiO3M6MzoiYWxsIjt9&amp;bmode=view&amp;idx=14740975&amp;t=board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hyperlink" Target="https://chest.or.kr/bbs/1003/initPostList.d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;p1">
            <a:extLst>
              <a:ext uri="{FF2B5EF4-FFF2-40B4-BE49-F238E27FC236}">
                <a16:creationId xmlns:a16="http://schemas.microsoft.com/office/drawing/2014/main" id="{A35DD4F4-403A-B42C-0945-BC20E1181364}"/>
              </a:ext>
            </a:extLst>
          </p:cNvPr>
          <p:cNvSpPr txBox="1"/>
          <p:nvPr/>
        </p:nvSpPr>
        <p:spPr>
          <a:xfrm>
            <a:off x="1965183" y="2658903"/>
            <a:ext cx="8261623" cy="1997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rgbClr val="FF0000"/>
              </a:buClr>
              <a:buSzPts val="3200"/>
            </a:pPr>
            <a:r>
              <a:rPr lang="ko-KR" altLang="en-US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인천대학교 무역학부 소그룹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DEBA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</a:t>
            </a:r>
          </a:p>
          <a:p>
            <a:pPr algn="ctr">
              <a:buClr>
                <a:srgbClr val="FF0000"/>
              </a:buClr>
              <a:buSzPts val="3200"/>
            </a:pP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(Digital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Economy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&amp;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Business</a:t>
            </a: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 </a:t>
            </a: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Analytics </a:t>
            </a:r>
            <a:r>
              <a:rPr lang="en-US" altLang="ko-KR" sz="320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Lab)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6" name="Google Shape;63;p1">
            <a:extLst>
              <a:ext uri="{FF2B5EF4-FFF2-40B4-BE49-F238E27FC236}">
                <a16:creationId xmlns:a16="http://schemas.microsoft.com/office/drawing/2014/main" id="{E94CCF97-0A82-E3F4-3BA5-D2B86667EDC6}"/>
              </a:ext>
            </a:extLst>
          </p:cNvPr>
          <p:cNvSpPr txBox="1"/>
          <p:nvPr/>
        </p:nvSpPr>
        <p:spPr>
          <a:xfrm>
            <a:off x="4417373" y="6438030"/>
            <a:ext cx="33572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8pPr algn="ctr">
              <a:buSzPts val="1400"/>
              <a:defRPr sz="180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defRPr>
            </a:lvl8pPr>
          </a:lstStyle>
          <a:p>
            <a:pPr algn="ctr"/>
            <a:r>
              <a:rPr 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1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기 손도언</a:t>
            </a:r>
            <a: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장민재</a:t>
            </a:r>
            <a:r>
              <a: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차명주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임보민</a:t>
            </a:r>
            <a:endParaRPr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7" name="그림 6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7E759B68-A52B-2A9B-E414-4082020C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99" y="262199"/>
            <a:ext cx="4254755" cy="99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51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DDC17F30-8971-99C8-0490-CEB96E32B7B7}"/>
              </a:ext>
            </a:extLst>
          </p:cNvPr>
          <p:cNvSpPr txBox="1"/>
          <p:nvPr/>
        </p:nvSpPr>
        <p:spPr>
          <a:xfrm>
            <a:off x="1457408" y="982832"/>
            <a:ext cx="9277183" cy="82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190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190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190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1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2" descr="image">
            <a:extLst>
              <a:ext uri="{FF2B5EF4-FFF2-40B4-BE49-F238E27FC236}">
                <a16:creationId xmlns:a16="http://schemas.microsoft.com/office/drawing/2014/main" id="{358DC098-2D6A-512D-314B-3E06050C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46" y="1776899"/>
            <a:ext cx="9144108" cy="4511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86F7BE-F114-30DC-EFBD-81FCEC33DA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5" name="Google Shape;145;p6">
            <a:extLst>
              <a:ext uri="{FF2B5EF4-FFF2-40B4-BE49-F238E27FC236}">
                <a16:creationId xmlns:a16="http://schemas.microsoft.com/office/drawing/2014/main" id="{A1FBED7B-0F35-518A-3103-950991E55CB7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EDB748D-99B0-6238-9DB9-C5F0E41B17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32C35C2-FBF2-E89E-6513-ADB2E94F4FCF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830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2A9D00-020C-716F-7179-066724951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B746336-21DA-1ADD-8C9C-274624A57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86"/>
          <a:stretch/>
        </p:blipFill>
        <p:spPr bwMode="auto">
          <a:xfrm>
            <a:off x="663435" y="2186753"/>
            <a:ext cx="10865129" cy="3644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EF0ECC42-80D8-ED48-6255-1F4B6C7759DA}"/>
              </a:ext>
            </a:extLst>
          </p:cNvPr>
          <p:cNvSpPr txBox="1"/>
          <p:nvPr/>
        </p:nvSpPr>
        <p:spPr>
          <a:xfrm>
            <a:off x="1457408" y="1182820"/>
            <a:ext cx="9277183" cy="82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데이터애널리스트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(DA)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및 </a:t>
            </a:r>
            <a:r>
              <a:rPr lang="ko-KR" altLang="en-US" sz="1900" dirty="0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데이터사이언티스</a:t>
            </a:r>
            <a:r>
              <a:rPr lang="en-US" altLang="ko-KR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(DS) </a:t>
            </a:r>
            <a:r>
              <a:rPr lang="ko-KR" altLang="en-US" sz="1900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로써 </a:t>
            </a:r>
            <a:r>
              <a:rPr lang="ko-KR" altLang="en-US" sz="1900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패턴 발굴 및 </a:t>
            </a:r>
            <a:r>
              <a:rPr lang="ko-KR" altLang="en-US" sz="190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전략 기획</a:t>
            </a:r>
            <a:endParaRPr lang="en-US" altLang="ko-KR" sz="190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algn="ctr">
              <a:buClr>
                <a:schemeClr val="accent1"/>
              </a:buClr>
              <a:buSzPts val="2000"/>
            </a:pP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(</a:t>
            </a:r>
            <a:r>
              <a:rPr lang="ko-KR" altLang="en-US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실제 김경원 교수님 운영 과정</a:t>
            </a:r>
            <a:r>
              <a:rPr lang="en-US" altLang="ko-KR" sz="190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</a:p>
          <a:p>
            <a: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</a:pPr>
            <a:endParaRPr sz="19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F4A7796-37D2-D1F1-3F5D-E337DE7B92DE}"/>
              </a:ext>
            </a:extLst>
          </p:cNvPr>
          <p:cNvSpPr/>
          <p:nvPr/>
        </p:nvSpPr>
        <p:spPr>
          <a:xfrm>
            <a:off x="3513012" y="5347801"/>
            <a:ext cx="5904038" cy="48298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E29DB2B-B7DC-059B-B935-8A6AEB1B4DB5}"/>
              </a:ext>
            </a:extLst>
          </p:cNvPr>
          <p:cNvSpPr/>
          <p:nvPr/>
        </p:nvSpPr>
        <p:spPr>
          <a:xfrm>
            <a:off x="8070850" y="3714832"/>
            <a:ext cx="1885950" cy="48298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54EE9D9F-651E-BB86-45B0-5670C115B40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01A1119-2003-11DC-B756-FAE2C4300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87E14A7-6F20-4BF0-7010-69C146E5284A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38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19FBD4D3-E867-3AAB-FA2C-1F70F2DC1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998" y="1278692"/>
            <a:ext cx="7657223" cy="499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C266D60-2EDB-C887-3B7B-2A98D881A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6" name="Google Shape;145;p6">
            <a:extLst>
              <a:ext uri="{FF2B5EF4-FFF2-40B4-BE49-F238E27FC236}">
                <a16:creationId xmlns:a16="http://schemas.microsoft.com/office/drawing/2014/main" id="{AA40072B-2F85-C43B-5F85-E4CC963DC616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7" name="Google Shape;149;p6">
            <a:extLst>
              <a:ext uri="{FF2B5EF4-FFF2-40B4-BE49-F238E27FC236}">
                <a16:creationId xmlns:a16="http://schemas.microsoft.com/office/drawing/2014/main" id="{1CAAC69C-4AD5-EAF9-8A3B-F8D0152F4753}"/>
              </a:ext>
            </a:extLst>
          </p:cNvPr>
          <p:cNvSpPr txBox="1"/>
          <p:nvPr/>
        </p:nvSpPr>
        <p:spPr>
          <a:xfrm>
            <a:off x="1636350" y="84700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데이터애널리스트</a:t>
            </a:r>
            <a:r>
              <a:rPr lang="en-US" altLang="ko-KR">
                <a:sym typeface="Calibri"/>
              </a:rPr>
              <a:t>(DA) </a:t>
            </a:r>
            <a:r>
              <a:rPr lang="ko-KR" altLang="en-US">
                <a:sym typeface="Calibri"/>
              </a:rPr>
              <a:t>및 데이터사이언티스</a:t>
            </a:r>
            <a:r>
              <a:rPr lang="en-US" altLang="ko-KR">
                <a:sym typeface="Calibri"/>
              </a:rPr>
              <a:t>(DS) </a:t>
            </a:r>
            <a:r>
              <a:rPr lang="ko-KR" altLang="en-US"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sym typeface="Calibri"/>
            </a:endParaRPr>
          </a:p>
        </p:txBody>
      </p:sp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592A7881-EBD4-A92F-E3D4-D35271CA32FB}"/>
              </a:ext>
            </a:extLst>
          </p:cNvPr>
          <p:cNvSpPr txBox="1"/>
          <p:nvPr/>
        </p:nvSpPr>
        <p:spPr>
          <a:xfrm>
            <a:off x="3267563" y="1222473"/>
            <a:ext cx="5529305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ko-KR" altLang="en-US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실제 김경원 교수님 프로젝트 및 채용 분야</a:t>
            </a:r>
            <a:r>
              <a:rPr lang="en-US" altLang="ko-KR" sz="1400" b="1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B5E0C8-EBE4-FDF7-F092-08FE0717D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21599AC-0C15-BCBE-057E-80161EA9ED12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827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2AAC78-7DD3-EF27-B0D3-0ED31DF00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63AD1AA4-A947-5516-DA18-9613E2E469C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8E9C17-FFAC-823E-E8C5-7AAB9486A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8E1D146-6485-19FA-BA71-70E4C71B9572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F22D370-CDA4-F3FE-C93E-B06F459F6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650" y="1676914"/>
            <a:ext cx="7582700" cy="4813892"/>
          </a:xfrm>
          <a:prstGeom prst="rect">
            <a:avLst/>
          </a:prstGeom>
        </p:spPr>
      </p:pic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05A0D23A-6DCF-33F9-CB16-D597CBCD2487}"/>
              </a:ext>
            </a:extLst>
          </p:cNvPr>
          <p:cNvSpPr txBox="1"/>
          <p:nvPr/>
        </p:nvSpPr>
        <p:spPr>
          <a:xfrm>
            <a:off x="1636350" y="76963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데이터애널리스트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(DA)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및 데이터사이언티스</a:t>
            </a:r>
            <a:r>
              <a:rPr lang="en-US" altLang="ko-KR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(DS) </a:t>
            </a:r>
            <a:r>
              <a:rPr lang="ko-KR" altLang="en-US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Calibri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A9F148-C4BA-79BD-E5E8-D90E94051A3F}"/>
              </a:ext>
            </a:extLst>
          </p:cNvPr>
          <p:cNvSpPr/>
          <p:nvPr/>
        </p:nvSpPr>
        <p:spPr>
          <a:xfrm>
            <a:off x="2432688" y="2789915"/>
            <a:ext cx="7282812" cy="10798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8E2C88-D7C1-F5B3-DD49-61BEA3B47AD2}"/>
              </a:ext>
            </a:extLst>
          </p:cNvPr>
          <p:cNvSpPr/>
          <p:nvPr/>
        </p:nvSpPr>
        <p:spPr>
          <a:xfrm>
            <a:off x="2432688" y="4239022"/>
            <a:ext cx="7282812" cy="7472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0A7A9F-E3D9-A568-8A8C-43BF95B48061}"/>
              </a:ext>
            </a:extLst>
          </p:cNvPr>
          <p:cNvSpPr/>
          <p:nvPr/>
        </p:nvSpPr>
        <p:spPr>
          <a:xfrm>
            <a:off x="2432688" y="5710113"/>
            <a:ext cx="7282812" cy="3614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Google Shape;147;p6">
            <a:extLst>
              <a:ext uri="{FF2B5EF4-FFF2-40B4-BE49-F238E27FC236}">
                <a16:creationId xmlns:a16="http://schemas.microsoft.com/office/drawing/2014/main" id="{825EBBE0-0A5E-061A-2CD4-E1C115145369}"/>
              </a:ext>
            </a:extLst>
          </p:cNvPr>
          <p:cNvSpPr txBox="1"/>
          <p:nvPr/>
        </p:nvSpPr>
        <p:spPr>
          <a:xfrm>
            <a:off x="1836750" y="1151984"/>
            <a:ext cx="8518500" cy="524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0" indent="0">
              <a:buNone/>
            </a:pPr>
            <a:r>
              <a:rPr lang="en-US" altLang="ko-KR" dirty="0">
                <a:solidFill>
                  <a:srgbClr val="7030A0"/>
                </a:solidFill>
                <a:sym typeface="Calibri"/>
              </a:rPr>
              <a:t>(</a:t>
            </a:r>
            <a:r>
              <a:rPr lang="ko-KR" altLang="en-US" dirty="0">
                <a:solidFill>
                  <a:srgbClr val="7030A0"/>
                </a:solidFill>
                <a:sym typeface="Calibri"/>
              </a:rPr>
              <a:t>실제 채용 분야 </a:t>
            </a:r>
            <a:r>
              <a:rPr lang="ko-KR" altLang="en-US">
                <a:solidFill>
                  <a:srgbClr val="7030A0"/>
                </a:solidFill>
                <a:sym typeface="Calibri"/>
              </a:rPr>
              <a:t>상 </a:t>
            </a:r>
            <a:r>
              <a:rPr lang="en-US" altLang="ko-KR" dirty="0">
                <a:solidFill>
                  <a:srgbClr val="7030A0"/>
                </a:solidFill>
                <a:sym typeface="Calibri"/>
              </a:rPr>
              <a:t>DA &amp; </a:t>
            </a:r>
            <a:r>
              <a:rPr lang="en-US" altLang="ko-KR">
                <a:solidFill>
                  <a:srgbClr val="7030A0"/>
                </a:solidFill>
                <a:sym typeface="Calibri"/>
              </a:rPr>
              <a:t>DS </a:t>
            </a:r>
            <a:r>
              <a:rPr lang="ko-KR" altLang="en-US">
                <a:solidFill>
                  <a:srgbClr val="7030A0"/>
                </a:solidFill>
                <a:sym typeface="Calibri"/>
              </a:rPr>
              <a:t>수요</a:t>
            </a:r>
            <a:r>
              <a:rPr lang="en-US" altLang="ko-KR" dirty="0">
                <a:solidFill>
                  <a:srgbClr val="7030A0"/>
                </a:solidFill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54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49;p6">
            <a:extLst>
              <a:ext uri="{FF2B5EF4-FFF2-40B4-BE49-F238E27FC236}">
                <a16:creationId xmlns:a16="http://schemas.microsoft.com/office/drawing/2014/main" id="{6E910117-6809-74CD-3807-F871DDEFFC5A}"/>
              </a:ext>
            </a:extLst>
          </p:cNvPr>
          <p:cNvSpPr txBox="1"/>
          <p:nvPr/>
        </p:nvSpPr>
        <p:spPr>
          <a:xfrm>
            <a:off x="106279" y="853751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데이터애널리스트</a:t>
            </a:r>
            <a:r>
              <a:rPr lang="en-US" altLang="ko-KR" dirty="0">
                <a:sym typeface="Calibri"/>
              </a:rPr>
              <a:t>(DA) </a:t>
            </a:r>
            <a:r>
              <a:rPr lang="ko-KR" altLang="en-US">
                <a:sym typeface="Calibri"/>
              </a:rPr>
              <a:t>및 데이터사이언티스</a:t>
            </a:r>
            <a:r>
              <a:rPr lang="en-US" altLang="ko-KR" dirty="0">
                <a:sym typeface="Calibri"/>
              </a:rPr>
              <a:t>(DS) </a:t>
            </a:r>
            <a:r>
              <a:rPr lang="ko-KR" altLang="en-US" dirty="0">
                <a:sym typeface="Calibri"/>
              </a:rPr>
              <a:t>로써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패턴 발굴 및 전략 기획</a:t>
            </a:r>
            <a:endParaRPr dirty="0">
              <a:solidFill>
                <a:srgbClr val="FF0000"/>
              </a:solidFill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91670C-5340-E2C1-8BAE-EF2B8D899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60" y="1376035"/>
            <a:ext cx="6886182" cy="3284694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57C304C1-F97D-62F1-7ED9-523FB3B592F2}"/>
              </a:ext>
            </a:extLst>
          </p:cNvPr>
          <p:cNvSpPr/>
          <p:nvPr/>
        </p:nvSpPr>
        <p:spPr>
          <a:xfrm>
            <a:off x="4064000" y="1492754"/>
            <a:ext cx="3651251" cy="269852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C8F0F-89F1-FD5F-D0EB-628975C29490}"/>
              </a:ext>
            </a:extLst>
          </p:cNvPr>
          <p:cNvSpPr txBox="1"/>
          <p:nvPr/>
        </p:nvSpPr>
        <p:spPr>
          <a:xfrm>
            <a:off x="7229642" y="3972924"/>
            <a:ext cx="43646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1.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 분석 및 실시간 시장 모니터링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기존 제품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개선을 위한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데이터 패턴 발굴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3.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신규 제품</a:t>
            </a:r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비즈니스 수요 예측을 위한</a:t>
            </a:r>
            <a:endParaRPr lang="en-US" altLang="ko-KR" dirty="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고객 만족도 모니터링 및 마케팅 전략 제시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8D4C227-2A78-DA62-6030-27BD3BB46B3C}"/>
              </a:ext>
            </a:extLst>
          </p:cNvPr>
          <p:cNvCxnSpPr/>
          <p:nvPr/>
        </p:nvCxnSpPr>
        <p:spPr>
          <a:xfrm>
            <a:off x="7291638" y="3727450"/>
            <a:ext cx="231608" cy="24547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353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3A0420A-01AC-3334-79A4-3DE8C585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891E2B64-36D1-9FD6-0526-0B370CF48A8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F0F7EA-B5D0-AE8B-5E91-1D3CB1F41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A67E954-99AD-AA66-27C7-C32D81FE6987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0C966051-394D-8100-E713-D6423516E700}"/>
              </a:ext>
            </a:extLst>
          </p:cNvPr>
          <p:cNvSpPr txBox="1"/>
          <p:nvPr/>
        </p:nvSpPr>
        <p:spPr>
          <a:xfrm>
            <a:off x="363212" y="940366"/>
            <a:ext cx="5732788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 algn="ctr">
              <a:buClr>
                <a:schemeClr val="accent1"/>
              </a:buClr>
              <a:buSzPts val="2000"/>
              <a:buFont typeface="Noto Sans Symbols"/>
              <a:buChar char="⮚"/>
              <a:defRPr sz="1900">
                <a:solidFill>
                  <a:schemeClr val="accent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r>
              <a:rPr lang="ko-KR" altLang="en-US" dirty="0">
                <a:sym typeface="Calibri"/>
              </a:rPr>
              <a:t>스터디 및 </a:t>
            </a:r>
            <a:r>
              <a:rPr lang="ko-KR" altLang="en-US" dirty="0">
                <a:solidFill>
                  <a:srgbClr val="FF0000"/>
                </a:solidFill>
                <a:sym typeface="Calibri"/>
              </a:rPr>
              <a:t>데이터 분석가 브랜딩 증명</a:t>
            </a:r>
            <a:r>
              <a:rPr lang="ko-KR" altLang="en-US" dirty="0">
                <a:sym typeface="Calibri"/>
              </a:rPr>
              <a:t>을 위한 산출물 계획 </a:t>
            </a:r>
            <a:endParaRPr dirty="0">
              <a:sym typeface="Calibri"/>
            </a:endParaRPr>
          </a:p>
        </p:txBody>
      </p:sp>
      <p:sp>
        <p:nvSpPr>
          <p:cNvPr id="3" name="Google Shape;147;p6">
            <a:extLst>
              <a:ext uri="{FF2B5EF4-FFF2-40B4-BE49-F238E27FC236}">
                <a16:creationId xmlns:a16="http://schemas.microsoft.com/office/drawing/2014/main" id="{55019860-4D45-58B1-27C8-AF5728B777D7}"/>
              </a:ext>
            </a:extLst>
          </p:cNvPr>
          <p:cNvSpPr txBox="1"/>
          <p:nvPr/>
        </p:nvSpPr>
        <p:spPr>
          <a:xfrm>
            <a:off x="469584" y="1645458"/>
            <a:ext cx="8518500" cy="122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스터디</a:t>
            </a:r>
            <a:r>
              <a:rPr lang="en-US" altLang="ko-KR" b="1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 도구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익히기</a:t>
            </a:r>
            <a:r>
              <a:rPr lang="en-US" altLang="ko-KR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Python, R, Excel </a:t>
            </a: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등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김경원 교수님 비공개 강의 및 외부 소스 활용</a:t>
            </a:r>
            <a:endParaRPr lang="en-US" altLang="ko-KR" u="sng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7253E-ED9A-1553-BE49-816B198EF32A}"/>
              </a:ext>
            </a:extLst>
          </p:cNvPr>
          <p:cNvSpPr txBox="1"/>
          <p:nvPr/>
        </p:nvSpPr>
        <p:spPr>
          <a:xfrm>
            <a:off x="469584" y="3404987"/>
            <a:ext cx="8979950" cy="2957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b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[</a:t>
            </a:r>
            <a:r>
              <a:rPr lang="ko-KR" altLang="en-US" b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 분석가 브랜딩 증명</a:t>
            </a:r>
            <a:r>
              <a:rPr lang="en-US" altLang="ko-KR" b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]</a:t>
            </a: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공모전 참가 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논문 작성 </a:t>
            </a:r>
            <a:endParaRPr lang="en-US" altLang="ko-KR" u="sng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&gt;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데이터기반 창업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&gt;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프로젝트 진행</a:t>
            </a:r>
            <a:endParaRPr lang="en-US" altLang="ko-KR" u="sng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342882" indent="-342882">
              <a:lnSpc>
                <a:spcPct val="150000"/>
              </a:lnSpc>
              <a:buClr>
                <a:schemeClr val="dk1"/>
              </a:buClr>
              <a:buSzPts val="1400"/>
              <a:buAutoNum type="arabicPeriod"/>
            </a:pP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데이터분석 전문가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/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준전문가 자격증</a:t>
            </a:r>
            <a:r>
              <a:rPr lang="en-US" altLang="ko-KR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 </a:t>
            </a:r>
            <a:r>
              <a:rPr lang="ko-KR" altLang="en-US" u="sng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빅데이터분석기사 자격증 등</a:t>
            </a:r>
            <a:endParaRPr lang="en-US" altLang="ko-KR" u="sng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95CA6B-4901-BE07-01CD-78C14698E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445" y="2307649"/>
            <a:ext cx="5953971" cy="30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73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A5BBE696-4AFD-8BBB-D19C-931B47854598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dirty="0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통한 우리의 목표 및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877E552-7C68-6A8C-0E1F-B4430622C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033" y="335741"/>
            <a:ext cx="4265026" cy="618651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9E48A8-5495-1A34-7A48-EE21C96C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0" y="0"/>
            <a:ext cx="5969001" cy="6858000"/>
          </a:xfrm>
          <a:prstGeom prst="rect">
            <a:avLst/>
          </a:prstGeom>
        </p:spPr>
      </p:pic>
      <p:sp>
        <p:nvSpPr>
          <p:cNvPr id="14" name="Google Shape;771;p45">
            <a:extLst>
              <a:ext uri="{FF2B5EF4-FFF2-40B4-BE49-F238E27FC236}">
                <a16:creationId xmlns:a16="http://schemas.microsoft.com/office/drawing/2014/main" id="{6D4A5C0A-7B8D-1607-781C-54C6F3761C91}"/>
              </a:ext>
            </a:extLst>
          </p:cNvPr>
          <p:cNvSpPr txBox="1"/>
          <p:nvPr/>
        </p:nvSpPr>
        <p:spPr>
          <a:xfrm>
            <a:off x="6731096" y="187674"/>
            <a:ext cx="5105400" cy="3120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600" b="1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미래 방향</a:t>
            </a:r>
            <a:endParaRPr lang="en-US" altLang="ko-KR" sz="1600" b="1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인공지능은 결국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해결하기 위한 도구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일 뿐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본질은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문제를 해결하는 것</a:t>
            </a:r>
            <a:endParaRPr lang="en-US" altLang="ko-KR" sz="16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본질에 집중하여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누가 먼저 양질의 데이터를 찾고 분석하여 그 속에서 보석을 창출하는지 선착순 싸움</a:t>
            </a:r>
            <a:endParaRPr lang="en-US" altLang="ko-KR" sz="1600">
              <a:solidFill>
                <a:srgbClr val="FF000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0" lvl="1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-</a:t>
            </a:r>
            <a:r>
              <a:rPr lang="en-US" altLang="ko-KR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빅데이터와 인공지능을 이용하는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데이터사이언스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를 활용하는 방식에 익숙해져야만 </a:t>
            </a:r>
            <a:r>
              <a:rPr lang="ko-KR" altLang="en-US" sz="160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생존 가능</a:t>
            </a:r>
            <a:r>
              <a:rPr lang="ko-KR" altLang="en-US" sz="160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할 것</a:t>
            </a:r>
            <a:endParaRPr lang="ko-KR" altLang="en-US" sz="16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BF23704-6A10-EE4E-8000-D30D8E81B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532" y="3155863"/>
            <a:ext cx="3788528" cy="34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47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2C8DA159-8866-5D59-5BCB-6FEA977E4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0626" y="2764475"/>
            <a:ext cx="3008892" cy="300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96FB6671-EA15-9C80-5DE8-036F10A25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550" y="2764475"/>
            <a:ext cx="3008899" cy="3008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71E63EC6-1B6D-5BFD-63EE-8FB11E02A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80" y="2767848"/>
            <a:ext cx="3008905" cy="3008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A79BF830-A724-6299-65C7-F8D521E04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336" y="349249"/>
            <a:ext cx="4254755" cy="9951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D69DE9-99F1-4A66-9758-883B381CD5B9}"/>
              </a:ext>
            </a:extLst>
          </p:cNvPr>
          <p:cNvSpPr txBox="1"/>
          <p:nvPr/>
        </p:nvSpPr>
        <p:spPr>
          <a:xfrm>
            <a:off x="950865" y="2166536"/>
            <a:ext cx="26585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>
                <a:latin typeface="Rota Med" pitchFamily="50" charset="0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DEBA Home</a:t>
            </a:r>
            <a:endParaRPr lang="ko-KR" altLang="en-US" sz="2800">
              <a:latin typeface="Rota Med" pitchFamily="50" charset="0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676C3B-7701-52A4-42E8-29F60F14F184}"/>
              </a:ext>
            </a:extLst>
          </p:cNvPr>
          <p:cNvSpPr txBox="1"/>
          <p:nvPr/>
        </p:nvSpPr>
        <p:spPr>
          <a:xfrm>
            <a:off x="8465805" y="2289646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Rota Med" pitchFamily="50" charset="0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발표 자료 다운로드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6E5226-A9D0-A91B-C884-6060B41E63A9}"/>
              </a:ext>
            </a:extLst>
          </p:cNvPr>
          <p:cNvSpPr txBox="1"/>
          <p:nvPr/>
        </p:nvSpPr>
        <p:spPr>
          <a:xfrm>
            <a:off x="4766732" y="2289646"/>
            <a:ext cx="265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Rota Med" pitchFamily="50" charset="0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김경원 교수 홈페이지</a:t>
            </a:r>
          </a:p>
        </p:txBody>
      </p:sp>
    </p:spTree>
    <p:extLst>
      <p:ext uri="{BB962C8B-B14F-4D97-AF65-F5344CB8AC3E}">
        <p14:creationId xmlns:p14="http://schemas.microsoft.com/office/powerpoint/2010/main" val="254714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폰트, 로고, 상징이(가) 표시된 사진&#10;&#10;자동 생성된 설명">
            <a:extLst>
              <a:ext uri="{FF2B5EF4-FFF2-40B4-BE49-F238E27FC236}">
                <a16:creationId xmlns:a16="http://schemas.microsoft.com/office/drawing/2014/main" id="{E4165747-9A37-B656-CDE3-ED37E8073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99" y="262199"/>
            <a:ext cx="4254755" cy="995101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29FBC7B3-545D-CC86-25B8-429A30C6B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205" y="2229575"/>
            <a:ext cx="2941201" cy="294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2D1B4B7-0070-742E-AEC3-36C526B9F2E9}"/>
              </a:ext>
            </a:extLst>
          </p:cNvPr>
          <p:cNvSpPr/>
          <p:nvPr/>
        </p:nvSpPr>
        <p:spPr>
          <a:xfrm>
            <a:off x="1023177" y="2460408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C9727D-876B-2492-9D33-D56604EE8C40}"/>
              </a:ext>
            </a:extLst>
          </p:cNvPr>
          <p:cNvSpPr txBox="1"/>
          <p:nvPr/>
        </p:nvSpPr>
        <p:spPr>
          <a:xfrm>
            <a:off x="1491338" y="3007886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C0D5AA-99AF-F5A3-DFC9-AB875B988BDE}"/>
              </a:ext>
            </a:extLst>
          </p:cNvPr>
          <p:cNvSpPr txBox="1"/>
          <p:nvPr/>
        </p:nvSpPr>
        <p:spPr>
          <a:xfrm>
            <a:off x="2640646" y="2229575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4596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7;p6">
            <a:extLst>
              <a:ext uri="{FF2B5EF4-FFF2-40B4-BE49-F238E27FC236}">
                <a16:creationId xmlns:a16="http://schemas.microsoft.com/office/drawing/2014/main" id="{845ED9F2-E2C0-5CA7-2264-8885B3AADC41}"/>
              </a:ext>
            </a:extLst>
          </p:cNvPr>
          <p:cNvSpPr txBox="1"/>
          <p:nvPr/>
        </p:nvSpPr>
        <p:spPr>
          <a:xfrm>
            <a:off x="480136" y="1223484"/>
            <a:ext cx="8518500" cy="1356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디지털경제의 표준이 되어가고 있는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빅데이터와 머신</a:t>
            </a:r>
            <a:r>
              <a:rPr lang="en-US" altLang="ko-KR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/</a:t>
            </a:r>
            <a:r>
              <a:rPr lang="ko-KR" altLang="en-US" b="1" dirty="0" err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딥러닝이란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인공지능 이론을 활용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하여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경제산업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분야의 문제를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데이터를 기반으로 정량적으로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분석하고 의사결정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함으로써 </a:t>
            </a:r>
            <a:r>
              <a:rPr lang="ko-KR" altLang="en-US" b="1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전략적으로 </a:t>
            </a:r>
            <a:r>
              <a:rPr lang="ko-KR" altLang="en-US" b="1" dirty="0">
                <a:solidFill>
                  <a:srgbClr val="FF000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문제를 해결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하기 위한 </a:t>
            </a:r>
            <a:r>
              <a: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방법을 연구</a:t>
            </a: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3AC92E-D184-BBBF-AEA1-BF9356D261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9" t="6039" r="3685" b="1437"/>
          <a:stretch/>
        </p:blipFill>
        <p:spPr>
          <a:xfrm>
            <a:off x="4565928" y="2263779"/>
            <a:ext cx="7272935" cy="396593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E4CB48E-625D-F906-64EC-65B0A93F9A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63" t="13348" r="17645"/>
          <a:stretch/>
        </p:blipFill>
        <p:spPr>
          <a:xfrm>
            <a:off x="591236" y="3087221"/>
            <a:ext cx="4526864" cy="3102060"/>
          </a:xfrm>
          <a:prstGeom prst="rect">
            <a:avLst/>
          </a:prstGeom>
        </p:spPr>
      </p:pic>
      <p:sp>
        <p:nvSpPr>
          <p:cNvPr id="20" name="Google Shape;149;p6">
            <a:extLst>
              <a:ext uri="{FF2B5EF4-FFF2-40B4-BE49-F238E27FC236}">
                <a16:creationId xmlns:a16="http://schemas.microsoft.com/office/drawing/2014/main" id="{1C4AFE87-8A18-7B34-F880-7B47432A710A}"/>
              </a:ext>
            </a:extLst>
          </p:cNvPr>
          <p:cNvSpPr txBox="1"/>
          <p:nvPr/>
        </p:nvSpPr>
        <p:spPr>
          <a:xfrm>
            <a:off x="374405" y="82685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en-US" altLang="ko-KR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방향과 </a:t>
            </a:r>
            <a:r>
              <a:rPr lang="en-US" altLang="ko-KR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1</a:t>
            </a:r>
            <a:r>
              <a:rPr lang="ko-KR" altLang="en-US" sz="180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기 소개 </a:t>
            </a:r>
            <a:endParaRPr lang="ko-KR" altLang="en-US" sz="1800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B8998FB1-EAF8-F9A1-1177-FA355DC0C0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22" name="Google Shape;145;p6">
            <a:extLst>
              <a:ext uri="{FF2B5EF4-FFF2-40B4-BE49-F238E27FC236}">
                <a16:creationId xmlns:a16="http://schemas.microsoft.com/office/drawing/2014/main" id="{FB0759A8-9D31-0AEB-4866-CA81AAB0F771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A5E8B3E-3AA0-905B-7DC0-19D0268CAE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5B71C47-FCAC-2279-7C0D-5BDE7D479A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14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4302C837-FFC7-FB07-5C2B-78B0EE5576FB}"/>
              </a:ext>
            </a:extLst>
          </p:cNvPr>
          <p:cNvSpPr txBox="1"/>
          <p:nvPr/>
        </p:nvSpPr>
        <p:spPr>
          <a:xfrm>
            <a:off x="374405" y="1224561"/>
            <a:ext cx="8518500" cy="4806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現 인천대학교 글로벌정경대학 무역학부 조교수</a:t>
            </a:r>
            <a:b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</a:b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삼성전자 및 삼성리서치 </a:t>
            </a:r>
            <a:endParaRPr lang="en-US" altLang="ko-KR" sz="15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-US" altLang="ko-KR" sz="15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     </a:t>
            </a:r>
            <a:r>
              <a:rPr lang="ko-KR" altLang="en-US" sz="15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글로벌 </a:t>
            </a: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인공지능센터 </a:t>
            </a:r>
            <a:r>
              <a:rPr lang="ko-KR" altLang="en-US" sz="15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데이터사이언티스트</a:t>
            </a:r>
            <a:endParaRPr lang="en-US" altLang="ko-KR" sz="15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500" b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前 </a:t>
            </a: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금융감독원</a:t>
            </a:r>
            <a:r>
              <a:rPr lang="en-US" altLang="ko-KR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한국인터넷진흥원</a:t>
            </a:r>
            <a:r>
              <a:rPr lang="en-US" altLang="ko-KR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대신증권</a:t>
            </a:r>
            <a:r>
              <a:rPr lang="en-US" altLang="ko-KR" sz="15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…</a:t>
            </a:r>
            <a:endParaRPr lang="ko-KR" altLang="en-US" sz="1500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ko-KR" altLang="en-US" sz="15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S-Oil, LG</a:t>
            </a: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에너지솔루션</a:t>
            </a: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삼성전자</a:t>
            </a: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SKT, </a:t>
            </a: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삼성금융그룹</a:t>
            </a: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현대모비스</a:t>
            </a:r>
            <a:r>
              <a:rPr lang="en-US" altLang="ko-KR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, </a:t>
            </a:r>
            <a:r>
              <a:rPr lang="ko-KR" altLang="en-US" sz="1500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대우조선해양 등 디지털전환 자문 및 강의</a:t>
            </a:r>
            <a:endParaRPr lang="en-US" altLang="ko-KR" sz="1500" u="sng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1400"/>
            </a:pPr>
            <a:endParaRPr lang="ko-KR" altLang="en-US" sz="15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2021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의사결정 지원을 위한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디지털데이터 </a:t>
            </a:r>
            <a:r>
              <a:rPr lang="ko-KR" altLang="en-US" sz="1600" dirty="0" err="1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라벨링</a:t>
            </a:r>
            <a:endParaRPr lang="ko-KR" altLang="en-US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2020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실시간 광고효과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추론 및 최적 가격 예측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2019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마케팅 프로모션 효과 증대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를 위한</a:t>
            </a:r>
            <a:r>
              <a:rPr lang="ko-KR" altLang="en-US" sz="1600" dirty="0">
                <a:solidFill>
                  <a:schemeClr val="tx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 광고 추천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2018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마케팅 매출기여도 및 최적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투자 포트폴리오 추천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2017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 불만 사전대응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및 감소를 위한 </a:t>
            </a: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VOC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경보시스템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2016 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개인화화 추천을 위한 </a:t>
            </a:r>
            <a:r>
              <a:rPr lang="ko-KR" altLang="en-US" sz="1600" dirty="0">
                <a:solidFill>
                  <a:srgbClr val="7030A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고객정보 추론</a:t>
            </a:r>
            <a:r>
              <a:rPr lang="ko-KR" altLang="en-US" sz="16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과 사용성 분석</a:t>
            </a:r>
            <a:endParaRPr lang="en-US" altLang="ko-KR" sz="16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40531015-7100-47F3-E56E-A7DEC2978984}"/>
              </a:ext>
            </a:extLst>
          </p:cNvPr>
          <p:cNvSpPr txBox="1"/>
          <p:nvPr/>
        </p:nvSpPr>
        <p:spPr>
          <a:xfrm>
            <a:off x="374405" y="826850"/>
            <a:ext cx="891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en-US" altLang="ko-KR" dirty="0">
                <a:sym typeface="Calibri"/>
              </a:rPr>
              <a:t>DEBA </a:t>
            </a:r>
            <a:r>
              <a:rPr lang="ko-KR" altLang="en-US" dirty="0">
                <a:sym typeface="Calibri"/>
              </a:rPr>
              <a:t>지도 김경원 교수</a:t>
            </a:r>
            <a:endParaRPr dirty="0"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29435E6-7FEC-79C9-2893-3927C91D6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700" y="1323607"/>
            <a:ext cx="5943379" cy="422953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E5B847A-0C6D-6AE3-EBEB-E918DC7F3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1728E07C-2618-275F-5CFA-C9F76CF5E7AB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 소개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5C9DDEB-8414-2967-4500-F072624F6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52CF4C4-21B3-1046-57CD-8326E038CE0D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69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32E76E2-8C8A-4868-788B-820406062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9" name="Google Shape;145;p6">
            <a:extLst>
              <a:ext uri="{FF2B5EF4-FFF2-40B4-BE49-F238E27FC236}">
                <a16:creationId xmlns:a16="http://schemas.microsoft.com/office/drawing/2014/main" id="{C649A043-5FBC-AC9B-99E5-9D9FB5415EDA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DAFEF3D-4973-214A-15DE-5D3A182A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C1548-E4DB-AEF1-BBFF-20412B4014D1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CA7E4ED-89A8-67CC-61C7-E2BD7AF646F4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662645-F51E-29A5-6D5F-9ACA659145EE}"/>
              </a:ext>
            </a:extLst>
          </p:cNvPr>
          <p:cNvSpPr txBox="1"/>
          <p:nvPr/>
        </p:nvSpPr>
        <p:spPr>
          <a:xfrm>
            <a:off x="4027749" y="2809397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4AEB16-B9C7-ACA2-918E-EB96E0FBB6C9}"/>
              </a:ext>
            </a:extLst>
          </p:cNvPr>
          <p:cNvSpPr txBox="1"/>
          <p:nvPr/>
        </p:nvSpPr>
        <p:spPr>
          <a:xfrm>
            <a:off x="5177057" y="2031086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18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521A64C9-0DDC-5C72-7AEA-6BB1299025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208887" y="3827832"/>
            <a:ext cx="4864654" cy="231049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5D4206E-F34E-5C32-DE83-487867C75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499" y="1525969"/>
            <a:ext cx="4888933" cy="2102316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07F0976-83CA-57EF-E709-F4F8F671E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500" y="3827828"/>
            <a:ext cx="4888932" cy="231050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380544E-32FC-6A35-88EB-518BA3022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6748" y="1525969"/>
            <a:ext cx="4888932" cy="2098224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15" name="Google Shape;149;p6">
            <a:extLst>
              <a:ext uri="{FF2B5EF4-FFF2-40B4-BE49-F238E27FC236}">
                <a16:creationId xmlns:a16="http://schemas.microsoft.com/office/drawing/2014/main" id="{EDDB6064-4C09-FAE5-F07A-7AEE493A3B62}"/>
              </a:ext>
            </a:extLst>
          </p:cNvPr>
          <p:cNvSpPr txBox="1"/>
          <p:nvPr/>
        </p:nvSpPr>
        <p:spPr>
          <a:xfrm>
            <a:off x="374404" y="826849"/>
            <a:ext cx="10026895" cy="56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ko-KR"/>
            </a:defPPr>
            <a:lvl1pPr marL="285737" indent="-285737">
              <a:buClr>
                <a:schemeClr val="accent1"/>
              </a:buClr>
              <a:buSzPts val="2000"/>
              <a:buFont typeface="Noto Sans Symbols"/>
              <a:buChar char="⮚"/>
              <a:defRPr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r>
              <a:rPr lang="ko-KR" altLang="en-US">
                <a:sym typeface="Calibri"/>
              </a:rPr>
              <a:t>지난 기수 활동 현황 </a:t>
            </a:r>
            <a:r>
              <a:rPr lang="en-US" altLang="ko-KR">
                <a:sym typeface="Calibri"/>
              </a:rPr>
              <a:t>1: </a:t>
            </a:r>
            <a:r>
              <a:rPr lang="ko-KR" altLang="en-US">
                <a:solidFill>
                  <a:schemeClr val="tx1"/>
                </a:solidFill>
                <a:highlight>
                  <a:srgbClr val="C0C0C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코로나</a:t>
            </a:r>
            <a:r>
              <a:rPr lang="en-US" altLang="ko-KR">
                <a:solidFill>
                  <a:schemeClr val="tx1"/>
                </a:solidFill>
                <a:highlight>
                  <a:srgbClr val="C0C0C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19 </a:t>
            </a:r>
            <a:r>
              <a:rPr lang="ko-KR" altLang="en-US">
                <a:solidFill>
                  <a:schemeClr val="tx1"/>
                </a:solidFill>
                <a:highlight>
                  <a:srgbClr val="C0C0C0"/>
                </a:highlight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Calibri"/>
              </a:rPr>
              <a:t>이후 복합문화공간을 활용한 지속가능한 지역문화프로그램 개발</a:t>
            </a:r>
            <a:endParaRPr lang="ko-KR" altLang="en-US" dirty="0">
              <a:solidFill>
                <a:schemeClr val="tx1"/>
              </a:solidFill>
              <a:highlight>
                <a:srgbClr val="C0C0C0"/>
              </a:highlight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763549B-9536-1A5C-DB07-5E11044F31F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8" name="Google Shape;145;p6">
            <a:extLst>
              <a:ext uri="{FF2B5EF4-FFF2-40B4-BE49-F238E27FC236}">
                <a16:creationId xmlns:a16="http://schemas.microsoft.com/office/drawing/2014/main" id="{4BFCCE3C-BBDB-0104-E379-E17964702C63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E35F03D-5736-D828-52D1-D8117D585A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586DE14-E876-EFAE-95AA-6F84EAF43514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81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9;p6">
            <a:extLst>
              <a:ext uri="{FF2B5EF4-FFF2-40B4-BE49-F238E27FC236}">
                <a16:creationId xmlns:a16="http://schemas.microsoft.com/office/drawing/2014/main" id="{5AD87D3D-9587-3955-DC02-33101599D598}"/>
              </a:ext>
            </a:extLst>
          </p:cNvPr>
          <p:cNvSpPr txBox="1"/>
          <p:nvPr/>
        </p:nvSpPr>
        <p:spPr>
          <a:xfrm>
            <a:off x="434028" y="736900"/>
            <a:ext cx="8919300" cy="1642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lnSpc>
                <a:spcPct val="150000"/>
              </a:lnSpc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</a:t>
            </a:r>
            <a:r>
              <a:rPr lang="ko-KR" altLang="en-US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활동 현황</a:t>
            </a:r>
            <a:r>
              <a:rPr lang="en-US" altLang="ko-KR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 :</a:t>
            </a:r>
            <a:r>
              <a:rPr lang="en-US" altLang="ko-KR" sz="18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ko-KR" altLang="en-US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제주 </a:t>
            </a:r>
            <a:r>
              <a:rPr lang="ko-KR" altLang="en-US" err="1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포도뮤지엄</a:t>
            </a:r>
            <a:r>
              <a:rPr lang="ko-KR" altLang="en-US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</a:t>
            </a:r>
            <a:endParaRPr lang="en-US" altLang="ko-KR" dirty="0">
              <a:solidFill>
                <a:schemeClr val="accen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lnSpc>
                <a:spcPct val="150000"/>
              </a:lnSpc>
              <a:buClr>
                <a:schemeClr val="accent1"/>
              </a:buClr>
              <a:buSzPts val="2000"/>
            </a:pPr>
            <a:r>
              <a:rPr lang="en-US" altLang="ko-KR" sz="16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“Ageism” 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공감확산 텍스트데이터 테마 조성</a:t>
            </a:r>
            <a:endParaRPr lang="en-US" altLang="ko-KR" sz="16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  <a:p>
            <a:pPr>
              <a:buClr>
                <a:schemeClr val="accent1"/>
              </a:buClr>
              <a:buSzPts val="2000"/>
            </a:pPr>
            <a:r>
              <a:rPr lang="en-US" altLang="ko-KR" sz="1600" b="1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     (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24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년 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3</a:t>
            </a:r>
            <a:r>
              <a:rPr lang="ko-KR" altLang="en-US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월 공개</a:t>
            </a:r>
            <a:r>
              <a:rPr lang="en-US" altLang="ko-KR" sz="1600" b="1" dirty="0">
                <a:solidFill>
                  <a:srgbClr val="FF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1600" b="1" dirty="0">
              <a:solidFill>
                <a:srgbClr val="FF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835367-3B0D-3EDB-017E-20017E8C2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976" y="4250079"/>
            <a:ext cx="2646720" cy="1995690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9F533452-D0E5-01C4-7718-B60305407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296" y="3669912"/>
            <a:ext cx="4194254" cy="257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14EEAC-132C-0535-6BED-7D2FBF0D7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508" y="2175242"/>
            <a:ext cx="4500000" cy="1937159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CD63A88-12FD-9890-FDA0-B3677A90B4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1976" y="1263814"/>
            <a:ext cx="5336024" cy="2870155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AB6CE0E-852A-3398-DB7E-B8D2837F3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508" y="4250079"/>
            <a:ext cx="4500000" cy="203862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A06932-B7C1-4505-79C7-B47E30701D3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3" name="Google Shape;145;p6">
            <a:extLst>
              <a:ext uri="{FF2B5EF4-FFF2-40B4-BE49-F238E27FC236}">
                <a16:creationId xmlns:a16="http://schemas.microsoft.com/office/drawing/2014/main" id="{D60AA308-83FB-DAAD-E019-B41E07F4B084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698E9E3-2798-6E5C-019C-A9E23A09D3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6277A43-0F7F-6DCE-7F46-14B78DE1FE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606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47;p6">
            <a:extLst>
              <a:ext uri="{FF2B5EF4-FFF2-40B4-BE49-F238E27FC236}">
                <a16:creationId xmlns:a16="http://schemas.microsoft.com/office/drawing/2014/main" id="{300CF6F4-6F02-7E3D-9EBB-E319C59FA3C8}"/>
              </a:ext>
            </a:extLst>
          </p:cNvPr>
          <p:cNvSpPr txBox="1"/>
          <p:nvPr/>
        </p:nvSpPr>
        <p:spPr>
          <a:xfrm>
            <a:off x="536742" y="1974626"/>
            <a:ext cx="11118516" cy="36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[2023.02 - 2023.10]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치매 태도와 인식 변화를 위한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XAI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활용 미디어 텍스트 분석 및 컨텐츠 제작 플랫폼 개발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100,000,000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융복합 연구공모단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SK T&amp;C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재단법인</a:t>
            </a:r>
            <a:endParaRPr lang="en-US" altLang="ko-KR" b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[2023.09 - 2024.04]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AI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기반 갈등관리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DB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구축 및 운영방안 연구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2,500,000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한국행정연구원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경제인문사회연구회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[2024.01 - 2024.11]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기부 빅데이터와 설명가능한 인공지능을 활용한 개인 기부자 예측 연구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(</a:t>
            </a:r>
            <a:r>
              <a:rPr lang="en-US" altLang="ko-KR" b="1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Fund: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4"/>
              </a:rPr>
              <a:t>10,000,000 KRW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나눔문화연구소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사랑의열매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[2024.03 - 2024.8]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AI </a:t>
            </a:r>
            <a:r>
              <a:rPr lang="ko-KR" altLang="en-US" u="sng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머신러닝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 및 딥러닝 기반 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KTX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수요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 95%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정확성 예측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빅데이터분석팀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한국철도공사</a:t>
            </a: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altLang="ko-KR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[2024.05 - 2024.11]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  </a:t>
            </a:r>
            <a:r>
              <a:rPr lang="en-US" altLang="ko-KR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ChatGPT </a:t>
            </a:r>
            <a:r>
              <a:rPr lang="ko-KR" altLang="en-US" u="sng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3"/>
              </a:rPr>
              <a:t>활용 수요 예측 및 회계사 보다 성능 높은 이상징후 추정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 </a:t>
            </a:r>
            <a:r>
              <a:rPr lang="ko-KR" altLang="en-US" b="1" i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빅데이터팀</a:t>
            </a:r>
            <a:r>
              <a:rPr lang="en-US" altLang="ko-KR" b="1" i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S-OIL</a:t>
            </a: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b="1" i="1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71442" indent="-171442">
              <a:lnSpc>
                <a:spcPct val="150000"/>
              </a:lnSpc>
              <a:buClr>
                <a:schemeClr val="dk1"/>
              </a:buClr>
              <a:buSzPts val="1400"/>
              <a:buFont typeface="Noto Sans Symbols"/>
              <a:buChar char="▪"/>
            </a:pPr>
            <a:endParaRPr lang="en-US" altLang="ko-KR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Calibri"/>
            </a:endParaRPr>
          </a:p>
        </p:txBody>
      </p:sp>
      <p:sp>
        <p:nvSpPr>
          <p:cNvPr id="9" name="Google Shape;149;p6">
            <a:extLst>
              <a:ext uri="{FF2B5EF4-FFF2-40B4-BE49-F238E27FC236}">
                <a16:creationId xmlns:a16="http://schemas.microsoft.com/office/drawing/2014/main" id="{2CB55A5F-7AC7-E694-8A17-7F4884FA51BD}"/>
              </a:ext>
            </a:extLst>
          </p:cNvPr>
          <p:cNvSpPr txBox="1"/>
          <p:nvPr/>
        </p:nvSpPr>
        <p:spPr>
          <a:xfrm>
            <a:off x="536742" y="1127958"/>
            <a:ext cx="8919300" cy="62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37" indent="-285737">
              <a:buClr>
                <a:schemeClr val="accent1"/>
              </a:buClr>
              <a:buSzPts val="2000"/>
              <a:buFont typeface="Noto Sans Symbols"/>
              <a:buChar char="⮚"/>
            </a:pPr>
            <a:r>
              <a:rPr lang="ko-KR" altLang="en-US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올해 계획</a:t>
            </a:r>
            <a:r>
              <a:rPr lang="en-US" altLang="ko-KR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: (</a:t>
            </a:r>
            <a:r>
              <a:rPr lang="ko-KR" altLang="en-US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상세내용 비공개</a:t>
            </a:r>
            <a:r>
              <a:rPr lang="en-US" altLang="ko-KR" sz="2400" b="1" dirty="0">
                <a:solidFill>
                  <a:schemeClr val="accen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)</a:t>
            </a:r>
            <a:endParaRPr sz="2400" b="1" dirty="0">
              <a:solidFill>
                <a:srgbClr val="0000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F5F3F7B-F728-54BD-50DD-7B32FA444C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11" name="Google Shape;145;p6">
            <a:extLst>
              <a:ext uri="{FF2B5EF4-FFF2-40B4-BE49-F238E27FC236}">
                <a16:creationId xmlns:a16="http://schemas.microsoft.com/office/drawing/2014/main" id="{DD529D18-4A1B-5C92-B4E0-D41D2BF78333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지난 기수 활동 현황 및 올해 계획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7470E31-A723-C373-5FD7-A39A256F22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22EBD6-1083-78D5-5533-81A2394FBE15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925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C3F00D1-9D28-5525-648D-62CB30EBF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19"/>
          <a:stretch/>
        </p:blipFill>
        <p:spPr>
          <a:xfrm>
            <a:off x="0" y="0"/>
            <a:ext cx="12192000" cy="524931"/>
          </a:xfrm>
          <a:prstGeom prst="rect">
            <a:avLst/>
          </a:prstGeom>
        </p:spPr>
      </p:pic>
      <p:sp>
        <p:nvSpPr>
          <p:cNvPr id="5" name="Google Shape;145;p6">
            <a:extLst>
              <a:ext uri="{FF2B5EF4-FFF2-40B4-BE49-F238E27FC236}">
                <a16:creationId xmlns:a16="http://schemas.microsoft.com/office/drawing/2014/main" id="{BAF194A7-4B99-BAE8-3287-B4C46EB26679}"/>
              </a:ext>
            </a:extLst>
          </p:cNvPr>
          <p:cNvSpPr txBox="1"/>
          <p:nvPr/>
        </p:nvSpPr>
        <p:spPr>
          <a:xfrm>
            <a:off x="171450" y="78189"/>
            <a:ext cx="3716701" cy="30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DEBA </a:t>
            </a:r>
            <a:r>
              <a:rPr lang="ko-KR" altLang="en-US">
                <a:solidFill>
                  <a:schemeClr val="lt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Calibri"/>
              </a:rPr>
              <a:t>소그룹</a:t>
            </a:r>
            <a:endParaRPr dirty="0">
              <a:solidFill>
                <a:schemeClr val="lt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Calibri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61F021-95D8-FD73-EAE9-97A9DDE24C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929" y="6620849"/>
            <a:ext cx="3060142" cy="13257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0949F4B-2013-7C4A-044B-09E51493CB70}"/>
              </a:ext>
            </a:extLst>
          </p:cNvPr>
          <p:cNvCxnSpPr>
            <a:cxnSpLocks/>
          </p:cNvCxnSpPr>
          <p:nvPr/>
        </p:nvCxnSpPr>
        <p:spPr>
          <a:xfrm>
            <a:off x="171450" y="6508750"/>
            <a:ext cx="118491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49CEE10-DB4A-E1DF-39AA-E199396199A9}"/>
              </a:ext>
            </a:extLst>
          </p:cNvPr>
          <p:cNvSpPr/>
          <p:nvPr/>
        </p:nvSpPr>
        <p:spPr>
          <a:xfrm>
            <a:off x="3559588" y="2261919"/>
            <a:ext cx="5072823" cy="279164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B68C5-7AB2-05EB-6187-FD4DA65A49F7}"/>
              </a:ext>
            </a:extLst>
          </p:cNvPr>
          <p:cNvSpPr txBox="1"/>
          <p:nvPr/>
        </p:nvSpPr>
        <p:spPr>
          <a:xfrm>
            <a:off x="4027749" y="2809397"/>
            <a:ext cx="4136499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Ⅰ. DEBA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소그룹 소개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Ⅱ. </a:t>
            </a:r>
            <a:r>
              <a:rPr lang="ko-KR" altLang="en-US" sz="200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지난 기수 활동 현황 및 올해 계획</a:t>
            </a:r>
            <a:endParaRPr lang="en-US" altLang="ko-KR" sz="200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Ⅲ. DEBA</a:t>
            </a:r>
            <a:r>
              <a:rPr lang="ko-KR" altLang="en-US" sz="200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를 통한 우리의 목표 및 계획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43BBB3-B2C1-9738-0E16-9CCA1235F0C2}"/>
              </a:ext>
            </a:extLst>
          </p:cNvPr>
          <p:cNvSpPr txBox="1"/>
          <p:nvPr/>
        </p:nvSpPr>
        <p:spPr>
          <a:xfrm>
            <a:off x="5177057" y="2031086"/>
            <a:ext cx="183788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Rota Med" pitchFamily="50" charset="0"/>
                <a:ea typeface="Pretendard Light" panose="02000403000000020004" pitchFamily="50" charset="-127"/>
                <a:cs typeface="Pretendard Light" panose="02000403000000020004" pitchFamily="50" charset="-127"/>
              </a:rPr>
              <a:t>Contents</a:t>
            </a:r>
            <a:endParaRPr lang="ko-KR" altLang="en-US" sz="2400">
              <a:latin typeface="Rota Med" pitchFamily="50" charset="0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591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30BE39F00A03947AF47B2873009DD8B" ma:contentTypeVersion="4" ma:contentTypeDescription="새 문서를 만듭니다." ma:contentTypeScope="" ma:versionID="8023d4e2a706548a159aa4fd41a6af40">
  <xsd:schema xmlns:xsd="http://www.w3.org/2001/XMLSchema" xmlns:xs="http://www.w3.org/2001/XMLSchema" xmlns:p="http://schemas.microsoft.com/office/2006/metadata/properties" xmlns:ns3="06d45a64-a511-4be9-b5b7-46c86b447e1a" targetNamespace="http://schemas.microsoft.com/office/2006/metadata/properties" ma:root="true" ma:fieldsID="5c3aff5206b29bb2b95714016df73039" ns3:_="">
    <xsd:import namespace="06d45a64-a511-4be9-b5b7-46c86b447e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d45a64-a511-4be9-b5b7-46c86b447e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d45a64-a511-4be9-b5b7-46c86b447e1a" xsi:nil="true"/>
  </documentManagement>
</p:properties>
</file>

<file path=customXml/itemProps1.xml><?xml version="1.0" encoding="utf-8"?>
<ds:datastoreItem xmlns:ds="http://schemas.openxmlformats.org/officeDocument/2006/customXml" ds:itemID="{6545FD2C-64CE-4C79-9B7F-F6ECEEBE5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d45a64-a511-4be9-b5b7-46c86b447e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C42290E-4A00-49B5-9D57-BA43FC84E3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571956-E76E-4EB7-B0E8-5997411C37AA}">
  <ds:schemaRefs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elements/1.1/"/>
    <ds:schemaRef ds:uri="06d45a64-a511-4be9-b5b7-46c86b447e1a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714</Words>
  <Application>Microsoft Office PowerPoint</Application>
  <PresentationFormat>와이드스크린</PresentationFormat>
  <Paragraphs>94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Noto Sans Symbols</vt:lpstr>
      <vt:lpstr>Pretendard Light</vt:lpstr>
      <vt:lpstr>Pretendard Medium</vt:lpstr>
      <vt:lpstr>Pretendard SemiBold</vt:lpstr>
      <vt:lpstr>맑은 고딕</vt:lpstr>
      <vt:lpstr>Arial</vt:lpstr>
      <vt:lpstr>Calibri</vt:lpstr>
      <vt:lpstr>Rota Med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장민재/무역학부</dc:creator>
  <cp:lastModifiedBy>장민재/무역학부</cp:lastModifiedBy>
  <cp:revision>10</cp:revision>
  <dcterms:created xsi:type="dcterms:W3CDTF">2024-02-01T14:49:36Z</dcterms:created>
  <dcterms:modified xsi:type="dcterms:W3CDTF">2024-02-01T16:13:33Z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0x010100730BE39F00A03947AF47B2873009DD8B</vt:lpwstr>
  </property>
</Properties>
</file>

<file path=docProps/thumbnail.jpeg>
</file>